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8" r:id="rId8"/>
    <p:sldId id="264" r:id="rId9"/>
    <p:sldId id="265" r:id="rId10"/>
    <p:sldId id="269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ECFF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8" autoAdjust="0"/>
  </p:normalViewPr>
  <p:slideViewPr>
    <p:cSldViewPr>
      <p:cViewPr varScale="1">
        <p:scale>
          <a:sx n="118" d="100"/>
          <a:sy n="11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24E8-21AA-436F-8A7E-B3441D8CC8A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5FB16-77F4-4D48-9FC2-7F6AB4B530E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B2713-F9B2-4F33-A770-82C2B6AC7F1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0154-7EF3-4C4D-AF25-83C54162DE4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FD1B-1205-48D6-AD43-882438B9548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B669-055F-4E9C-AF52-0D4A70FDF06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AACF9-51A7-4F0B-91FC-DD889741CBF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8DF8-4113-419F-AA97-97463B98CFF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4F43-ACA6-46BF-89EB-C0F2810619C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C81D-F47B-497E-8BD4-3C60A08C53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68CA-26DC-4220-BFF1-4EDB0FAD3C6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B25271-4236-4613-91A2-FFA95C78EC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ulmont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ulmont.eu?subject=Anfrage%20WaDr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lmont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081087"/>
          </a:xfrm>
        </p:spPr>
        <p:txBody>
          <a:bodyPr anchor="ctr"/>
          <a:lstStyle/>
          <a:p>
            <a:pPr eaLnBrk="1" hangingPunct="1"/>
            <a:r>
              <a:rPr lang="de-DE" altLang="de-DE" sz="5400" b="1" smtClean="0">
                <a:solidFill>
                  <a:schemeClr val="accent2"/>
                </a:solidFill>
              </a:rPr>
              <a:t>WaDry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636838"/>
            <a:ext cx="6400800" cy="479425"/>
          </a:xfrm>
        </p:spPr>
        <p:txBody>
          <a:bodyPr/>
          <a:lstStyle/>
          <a:p>
            <a:pPr eaLnBrk="1" hangingPunct="1"/>
            <a:r>
              <a:rPr lang="de-DE" altLang="de-DE" smtClean="0"/>
              <a:t>Die moderne Art zu waschen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313" y="6499225"/>
            <a:ext cx="81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000"/>
              <a:t>2021/05/21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067550" y="109538"/>
            <a:ext cx="1968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000"/>
              <a:t>Ein Produkt der Gulmont GmbH</a:t>
            </a:r>
          </a:p>
        </p:txBody>
      </p:sp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3414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7932738" y="309563"/>
            <a:ext cx="1119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000">
                <a:hlinkClick r:id="rId4"/>
              </a:rPr>
              <a:t>www.gulmont.de</a:t>
            </a:r>
            <a:endParaRPr lang="de-DE" altLang="de-DE" sz="100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700213"/>
            <a:ext cx="4752975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782638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Das Herzstück …</a:t>
            </a:r>
            <a:r>
              <a:rPr lang="de-DE" altLang="de-DE" smtClean="0"/>
              <a:t> </a:t>
            </a: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482600" y="2716213"/>
            <a:ext cx="3441700" cy="393700"/>
            <a:chOff x="304" y="1777"/>
            <a:chExt cx="2168" cy="248"/>
          </a:xfrm>
        </p:grpSpPr>
        <p:sp>
          <p:nvSpPr>
            <p:cNvPr id="22545" name="Text Box 10"/>
            <p:cNvSpPr txBox="1">
              <a:spLocks noChangeArrowheads="1"/>
            </p:cNvSpPr>
            <p:nvPr/>
          </p:nvSpPr>
          <p:spPr bwMode="auto">
            <a:xfrm>
              <a:off x="612" y="1794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Intuitive Bedienung</a:t>
              </a:r>
              <a:r>
                <a:rPr lang="de-DE" altLang="de-DE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03" y="1778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487363" y="3281363"/>
            <a:ext cx="2941637" cy="366712"/>
            <a:chOff x="307" y="2223"/>
            <a:chExt cx="1853" cy="231"/>
          </a:xfrm>
        </p:grpSpPr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615" y="2223"/>
              <a:ext cx="15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Datensicherheit</a:t>
              </a:r>
              <a:r>
                <a:rPr lang="de-DE" altLang="de-DE"/>
                <a:t> </a:t>
              </a:r>
            </a:p>
          </p:txBody>
        </p:sp>
        <p:sp>
          <p:nvSpPr>
            <p:cNvPr id="3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06" y="2231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498475" y="3724275"/>
            <a:ext cx="3568700" cy="641350"/>
            <a:chOff x="314" y="2614"/>
            <a:chExt cx="2248" cy="404"/>
          </a:xfrm>
        </p:grpSpPr>
        <p:sp>
          <p:nvSpPr>
            <p:cNvPr id="22541" name="Text Box 17"/>
            <p:cNvSpPr txBox="1">
              <a:spLocks noChangeArrowheads="1"/>
            </p:cNvSpPr>
            <p:nvPr/>
          </p:nvSpPr>
          <p:spPr bwMode="auto">
            <a:xfrm>
              <a:off x="619" y="2614"/>
              <a:ext cx="19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</a:rPr>
                <a:t>eBusiness Unterstützung durch </a:t>
              </a:r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XLSX</a:t>
              </a:r>
              <a:r>
                <a:rPr lang="de-DE" altLang="de-DE" b="1">
                  <a:solidFill>
                    <a:schemeClr val="bg1"/>
                  </a:solidFill>
                </a:rPr>
                <a:t>'s</a:t>
              </a:r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 und PDF's</a:t>
              </a:r>
              <a:r>
                <a:rPr lang="de-DE" altLang="de-DE"/>
                <a:t> </a:t>
              </a:r>
            </a:p>
          </p:txBody>
        </p:sp>
        <p:sp>
          <p:nvSpPr>
            <p:cNvPr id="4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13" y="2683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498475" y="4402138"/>
            <a:ext cx="3568700" cy="395287"/>
            <a:chOff x="314" y="3136"/>
            <a:chExt cx="2248" cy="249"/>
          </a:xfrm>
        </p:grpSpPr>
        <p:sp>
          <p:nvSpPr>
            <p:cNvPr id="22539" name="Text Box 19"/>
            <p:cNvSpPr txBox="1">
              <a:spLocks noChangeArrowheads="1"/>
            </p:cNvSpPr>
            <p:nvPr/>
          </p:nvSpPr>
          <p:spPr bwMode="auto">
            <a:xfrm>
              <a:off x="619" y="3154"/>
              <a:ext cx="19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Umfassende Statistiken </a:t>
              </a:r>
            </a:p>
          </p:txBody>
        </p:sp>
        <p:sp>
          <p:nvSpPr>
            <p:cNvPr id="5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13" y="3137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468313" y="2139950"/>
            <a:ext cx="3441700" cy="393700"/>
            <a:chOff x="295" y="1322"/>
            <a:chExt cx="2168" cy="248"/>
          </a:xfrm>
        </p:grpSpPr>
        <p:sp>
          <p:nvSpPr>
            <p:cNvPr id="22537" name="Text Box 21"/>
            <p:cNvSpPr txBox="1">
              <a:spLocks noChangeArrowheads="1"/>
            </p:cNvSpPr>
            <p:nvPr/>
          </p:nvSpPr>
          <p:spPr bwMode="auto">
            <a:xfrm>
              <a:off x="603" y="1339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Kassenbuch</a:t>
              </a:r>
              <a:r>
                <a:rPr lang="de-DE" altLang="de-DE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294" y="1323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782638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… von überall aus</a:t>
            </a:r>
          </a:p>
        </p:txBody>
      </p:sp>
      <p:grpSp>
        <p:nvGrpSpPr>
          <p:cNvPr id="19479" name="Group 23"/>
          <p:cNvGrpSpPr>
            <a:grpSpLocks/>
          </p:cNvGrpSpPr>
          <p:nvPr/>
        </p:nvGrpSpPr>
        <p:grpSpPr bwMode="auto">
          <a:xfrm>
            <a:off x="482600" y="3468688"/>
            <a:ext cx="2936875" cy="393700"/>
            <a:chOff x="304" y="2185"/>
            <a:chExt cx="1850" cy="248"/>
          </a:xfrm>
        </p:grpSpPr>
        <p:sp>
          <p:nvSpPr>
            <p:cNvPr id="23572" name="Text Box 6"/>
            <p:cNvSpPr txBox="1">
              <a:spLocks noChangeArrowheads="1"/>
            </p:cNvSpPr>
            <p:nvPr/>
          </p:nvSpPr>
          <p:spPr bwMode="auto">
            <a:xfrm>
              <a:off x="612" y="2202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Intuitive Bedienung</a:t>
              </a:r>
              <a:r>
                <a:rPr lang="de-DE" altLang="de-DE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03" y="2186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487363" y="4102100"/>
            <a:ext cx="2500312" cy="393700"/>
            <a:chOff x="307" y="2584"/>
            <a:chExt cx="1575" cy="248"/>
          </a:xfrm>
        </p:grpSpPr>
        <p:sp>
          <p:nvSpPr>
            <p:cNvPr id="23570" name="Text Box 8"/>
            <p:cNvSpPr txBox="1">
              <a:spLocks noChangeArrowheads="1"/>
            </p:cNvSpPr>
            <p:nvPr/>
          </p:nvSpPr>
          <p:spPr bwMode="auto">
            <a:xfrm>
              <a:off x="615" y="2601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Datensicherheit</a:t>
              </a:r>
              <a:r>
                <a:rPr lang="de-DE" altLang="de-DE"/>
                <a:t> </a:t>
              </a:r>
            </a:p>
          </p:txBody>
        </p:sp>
        <p:sp>
          <p:nvSpPr>
            <p:cNvPr id="3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06" y="2585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498475" y="4732338"/>
            <a:ext cx="2921000" cy="393700"/>
            <a:chOff x="314" y="2981"/>
            <a:chExt cx="1840" cy="248"/>
          </a:xfrm>
        </p:grpSpPr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619" y="2998"/>
              <a:ext cx="15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Mehrsprachigkeit</a:t>
              </a:r>
              <a:r>
                <a:rPr lang="de-DE" altLang="de-DE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13" y="2982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468313" y="2228850"/>
            <a:ext cx="2778125" cy="395288"/>
            <a:chOff x="295" y="1404"/>
            <a:chExt cx="1750" cy="249"/>
          </a:xfrm>
        </p:grpSpPr>
        <p:sp>
          <p:nvSpPr>
            <p:cNvPr id="23566" name="Text Box 12"/>
            <p:cNvSpPr txBox="1">
              <a:spLocks noChangeArrowheads="1"/>
            </p:cNvSpPr>
            <p:nvPr/>
          </p:nvSpPr>
          <p:spPr bwMode="auto">
            <a:xfrm>
              <a:off x="600" y="1422"/>
              <a:ext cx="14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Offline Fähigkeit</a:t>
              </a:r>
              <a:r>
                <a:rPr lang="de-DE" altLang="de-DE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294" y="1405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2355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544512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7188" y="1633538"/>
            <a:ext cx="647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54668">
            <a:off x="5935663" y="1689100"/>
            <a:ext cx="20923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73969">
            <a:off x="4859338" y="2422525"/>
            <a:ext cx="2085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468313" y="2752725"/>
            <a:ext cx="4032250" cy="641350"/>
            <a:chOff x="295" y="1734"/>
            <a:chExt cx="2540" cy="404"/>
          </a:xfrm>
        </p:grpSpPr>
        <p:sp>
          <p:nvSpPr>
            <p:cNvPr id="23564" name="Text Box 19"/>
            <p:cNvSpPr txBox="1">
              <a:spLocks noChangeArrowheads="1"/>
            </p:cNvSpPr>
            <p:nvPr/>
          </p:nvSpPr>
          <p:spPr bwMode="auto">
            <a:xfrm>
              <a:off x="603" y="1734"/>
              <a:ext cx="22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altLang="de-DE" b="1">
                  <a:solidFill>
                    <a:schemeClr val="bg1"/>
                  </a:solidFill>
                  <a:latin typeface="Lucida Sans Unicode" pitchFamily="34" charset="0"/>
                </a:rPr>
                <a:t>Hervorhebung gegenüber der Konkurrenz</a:t>
              </a:r>
              <a:endParaRPr lang="de-DE" altLang="de-DE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7" name="Chevron 2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294" y="1795"/>
              <a:ext cx="220" cy="21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356100" y="4797425"/>
            <a:ext cx="44132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altLang="de-DE">
                <a:latin typeface="Times New Roman" pitchFamily="18" charset="0"/>
              </a:rPr>
              <a:t>Wer sich nicht digitalisiert, wird ausgeknockt</a:t>
            </a:r>
            <a:r>
              <a:rPr lang="de-DE" altLang="de-DE"/>
              <a:t>.</a:t>
            </a:r>
          </a:p>
          <a:p>
            <a:pPr marL="342900" indent="-342900"/>
            <a:r>
              <a:rPr lang="de-DE" altLang="de-DE" i="1"/>
              <a:t> </a:t>
            </a:r>
          </a:p>
          <a:p>
            <a:pPr marL="342900" indent="-342900"/>
            <a:r>
              <a:rPr lang="de-DE" altLang="de-DE" sz="1200" i="1">
                <a:solidFill>
                  <a:schemeClr val="bg2"/>
                </a:solidFill>
              </a:rPr>
              <a:t>Wladimir Klitschko</a:t>
            </a:r>
            <a:endParaRPr lang="de-DE" altLang="de-DE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4005263" y="24590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400">
                <a:solidFill>
                  <a:schemeClr val="accent2"/>
                </a:solidFill>
              </a:rPr>
              <a:t>Gulmont GmbH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>
          <a:xfrm>
            <a:off x="2627313" y="908050"/>
            <a:ext cx="4608512" cy="782638"/>
          </a:xfrm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Vielen Dank</a:t>
            </a:r>
          </a:p>
        </p:txBody>
      </p:sp>
      <p:sp>
        <p:nvSpPr>
          <p:cNvPr id="25604" name="Isosceles Triangle 51"/>
          <p:cNvSpPr>
            <a:spLocks/>
          </p:cNvSpPr>
          <p:nvPr/>
        </p:nvSpPr>
        <p:spPr bwMode="auto">
          <a:xfrm>
            <a:off x="3952875" y="3211513"/>
            <a:ext cx="379413" cy="288925"/>
          </a:xfrm>
          <a:custGeom>
            <a:avLst/>
            <a:gdLst>
              <a:gd name="T0" fmla="*/ 371 w 3240001"/>
              <a:gd name="T1" fmla="*/ 302 h 2375905"/>
              <a:gd name="T2" fmla="*/ 609 w 3240001"/>
              <a:gd name="T3" fmla="*/ 520 h 2375905"/>
              <a:gd name="T4" fmla="*/ 0 w 3240001"/>
              <a:gd name="T5" fmla="*/ 520 h 2375905"/>
              <a:gd name="T6" fmla="*/ 239 w 3240001"/>
              <a:gd name="T7" fmla="*/ 306 h 2375905"/>
              <a:gd name="T8" fmla="*/ 303 w 3240001"/>
              <a:gd name="T9" fmla="*/ 382 h 2375905"/>
              <a:gd name="T10" fmla="*/ 609 w 3240001"/>
              <a:gd name="T11" fmla="*/ 28 h 2375905"/>
              <a:gd name="T12" fmla="*/ 609 w 3240001"/>
              <a:gd name="T13" fmla="*/ 494 h 2375905"/>
              <a:gd name="T14" fmla="*/ 382 w 3240001"/>
              <a:gd name="T15" fmla="*/ 292 h 2375905"/>
              <a:gd name="T16" fmla="*/ 0 w 3240001"/>
              <a:gd name="T17" fmla="*/ 26 h 2375905"/>
              <a:gd name="T18" fmla="*/ 227 w 3240001"/>
              <a:gd name="T19" fmla="*/ 290 h 2375905"/>
              <a:gd name="T20" fmla="*/ 0 w 3240001"/>
              <a:gd name="T21" fmla="*/ 492 h 2375905"/>
              <a:gd name="T22" fmla="*/ 0 w 3240001"/>
              <a:gd name="T23" fmla="*/ 0 h 2375905"/>
              <a:gd name="T24" fmla="*/ 609 w 3240001"/>
              <a:gd name="T25" fmla="*/ 0 h 2375905"/>
              <a:gd name="T26" fmla="*/ 303 w 3240001"/>
              <a:gd name="T27" fmla="*/ 354 h 23759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0001"/>
              <a:gd name="T43" fmla="*/ 0 h 2375905"/>
              <a:gd name="T44" fmla="*/ 3240001 w 3240001"/>
              <a:gd name="T45" fmla="*/ 2375905 h 23759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5605" name="Block Arc 14"/>
          <p:cNvSpPr>
            <a:spLocks/>
          </p:cNvSpPr>
          <p:nvPr/>
        </p:nvSpPr>
        <p:spPr bwMode="auto">
          <a:xfrm rot="-5400000">
            <a:off x="3973513" y="3660775"/>
            <a:ext cx="355600" cy="409575"/>
          </a:xfrm>
          <a:custGeom>
            <a:avLst/>
            <a:gdLst>
              <a:gd name="T0" fmla="*/ 36 w 3185463"/>
              <a:gd name="T1" fmla="*/ 540 h 3187558"/>
              <a:gd name="T2" fmla="*/ 119 w 3185463"/>
              <a:gd name="T3" fmla="*/ 639 h 3187558"/>
              <a:gd name="T4" fmla="*/ 95 w 3185463"/>
              <a:gd name="T5" fmla="*/ 156 h 3187558"/>
              <a:gd name="T6" fmla="*/ 122 w 3185463"/>
              <a:gd name="T7" fmla="*/ 235 h 3187558"/>
              <a:gd name="T8" fmla="*/ 35 w 3185463"/>
              <a:gd name="T9" fmla="*/ 456 h 3187558"/>
              <a:gd name="T10" fmla="*/ 145 w 3185463"/>
              <a:gd name="T11" fmla="*/ 456 h 3187558"/>
              <a:gd name="T12" fmla="*/ 133 w 3185463"/>
              <a:gd name="T13" fmla="*/ 288 h 3187558"/>
              <a:gd name="T14" fmla="*/ 228 w 3185463"/>
              <a:gd name="T15" fmla="*/ 686 h 3187558"/>
              <a:gd name="T16" fmla="*/ 115 w 3185463"/>
              <a:gd name="T17" fmla="*/ 743 h 3187558"/>
              <a:gd name="T18" fmla="*/ 228 w 3185463"/>
              <a:gd name="T19" fmla="*/ 456 h 3187558"/>
              <a:gd name="T20" fmla="*/ 157 w 3185463"/>
              <a:gd name="T21" fmla="*/ 605 h 3187558"/>
              <a:gd name="T22" fmla="*/ 228 w 3185463"/>
              <a:gd name="T23" fmla="*/ 245 h 3187558"/>
              <a:gd name="T24" fmla="*/ 173 w 3185463"/>
              <a:gd name="T25" fmla="*/ 407 h 3187558"/>
              <a:gd name="T26" fmla="*/ 228 w 3185463"/>
              <a:gd name="T27" fmla="*/ 50 h 3187558"/>
              <a:gd name="T28" fmla="*/ 147 w 3185463"/>
              <a:gd name="T29" fmla="*/ 217 h 3187558"/>
              <a:gd name="T30" fmla="*/ 334 w 3185463"/>
              <a:gd name="T31" fmla="*/ 270 h 3187558"/>
              <a:gd name="T32" fmla="*/ 256 w 3185463"/>
              <a:gd name="T33" fmla="*/ 407 h 3187558"/>
              <a:gd name="T34" fmla="*/ 334 w 3185463"/>
              <a:gd name="T35" fmla="*/ 270 h 3187558"/>
              <a:gd name="T36" fmla="*/ 321 w 3185463"/>
              <a:gd name="T37" fmla="*/ 456 h 3187558"/>
              <a:gd name="T38" fmla="*/ 256 w 3185463"/>
              <a:gd name="T39" fmla="*/ 629 h 3187558"/>
              <a:gd name="T40" fmla="*/ 376 w 3185463"/>
              <a:gd name="T41" fmla="*/ 122 h 3187558"/>
              <a:gd name="T42" fmla="*/ 256 w 3185463"/>
              <a:gd name="T43" fmla="*/ 188 h 3187558"/>
              <a:gd name="T44" fmla="*/ 376 w 3185463"/>
              <a:gd name="T45" fmla="*/ 122 h 3187558"/>
              <a:gd name="T46" fmla="*/ 349 w 3185463"/>
              <a:gd name="T47" fmla="*/ 652 h 3187558"/>
              <a:gd name="T48" fmla="*/ 256 w 3185463"/>
              <a:gd name="T49" fmla="*/ 820 h 3187558"/>
              <a:gd name="T50" fmla="*/ 447 w 3185463"/>
              <a:gd name="T51" fmla="*/ 407 h 3187558"/>
              <a:gd name="T52" fmla="*/ 348 w 3185463"/>
              <a:gd name="T53" fmla="*/ 407 h 3187558"/>
              <a:gd name="T54" fmla="*/ 348 w 3185463"/>
              <a:gd name="T55" fmla="*/ 456 h 3187558"/>
              <a:gd name="T56" fmla="*/ 449 w 3185463"/>
              <a:gd name="T57" fmla="*/ 456 h 3187558"/>
              <a:gd name="T58" fmla="*/ 398 w 3185463"/>
              <a:gd name="T59" fmla="*/ 153 h 3187558"/>
              <a:gd name="T60" fmla="*/ 462 w 3185463"/>
              <a:gd name="T61" fmla="*/ 350 h 3187558"/>
              <a:gd name="T62" fmla="*/ 374 w 3185463"/>
              <a:gd name="T63" fmla="*/ 632 h 3187558"/>
              <a:gd name="T64" fmla="*/ 462 w 3185463"/>
              <a:gd name="T65" fmla="*/ 517 h 3187558"/>
              <a:gd name="T66" fmla="*/ 247 w 3185463"/>
              <a:gd name="T67" fmla="*/ 869 h 3187558"/>
              <a:gd name="T68" fmla="*/ 0 w 3185463"/>
              <a:gd name="T69" fmla="*/ 456 h 3187558"/>
              <a:gd name="T70" fmla="*/ 0 w 3185463"/>
              <a:gd name="T71" fmla="*/ 407 h 3187558"/>
              <a:gd name="T72" fmla="*/ 228 w 3185463"/>
              <a:gd name="T73" fmla="*/ 0 h 3187558"/>
              <a:gd name="T74" fmla="*/ 256 w 3185463"/>
              <a:gd name="T75" fmla="*/ 0 h 3187558"/>
              <a:gd name="T76" fmla="*/ 495 w 3185463"/>
              <a:gd name="T77" fmla="*/ 434 h 31875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185463"/>
              <a:gd name="T118" fmla="*/ 0 h 3187558"/>
              <a:gd name="T119" fmla="*/ 3185463 w 3185463"/>
              <a:gd name="T120" fmla="*/ 3187558 h 31875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4572000" y="3167063"/>
            <a:ext cx="191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>
                <a:hlinkClick r:id="rId3"/>
              </a:rPr>
              <a:t>info@gulmont.eu</a:t>
            </a:r>
            <a:endParaRPr lang="de-DE" altLang="de-DE"/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602163" y="36464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>
                <a:hlinkClick r:id="rId4"/>
              </a:rPr>
              <a:t>www.gulmont.de</a:t>
            </a:r>
            <a:endParaRPr lang="de-DE" altLang="de-DE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213225" y="4856163"/>
            <a:ext cx="46799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DER MENSCH HAT SICH EINEN NEUEN LEBENRAUM EROBERT: </a:t>
            </a:r>
          </a:p>
          <a:p>
            <a:r>
              <a:rPr lang="de-DE" altLang="de-DE">
                <a:latin typeface="Times New Roman" pitchFamily="18" charset="0"/>
              </a:rPr>
              <a:t>DIE DIGITALE WELT</a:t>
            </a:r>
          </a:p>
          <a:p>
            <a:endParaRPr lang="de-DE" altLang="de-DE">
              <a:solidFill>
                <a:schemeClr val="bg2"/>
              </a:solidFill>
            </a:endParaRPr>
          </a:p>
          <a:p>
            <a:r>
              <a:rPr lang="de-DE" altLang="de-DE" sz="1200">
                <a:solidFill>
                  <a:schemeClr val="bg2"/>
                </a:solidFill>
              </a:rPr>
              <a:t>IBRAHIM EVSAN</a:t>
            </a:r>
          </a:p>
          <a:p>
            <a:r>
              <a:rPr lang="de-DE" altLang="de-DE" sz="1000">
                <a:solidFill>
                  <a:schemeClr val="bg2"/>
                </a:solidFill>
              </a:rPr>
              <a:t>(AUTOR)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681538" y="4508500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/>
              <a:t>Täglich</a:t>
            </a:r>
            <a:r>
              <a:rPr lang="de-DE" altLang="de-DE" sz="1600"/>
              <a:t> nutzen ca. </a:t>
            </a:r>
            <a:r>
              <a:rPr lang="de-DE" altLang="de-DE" sz="1600" b="1"/>
              <a:t>4 Mrd</a:t>
            </a:r>
            <a:r>
              <a:rPr lang="de-DE" altLang="de-DE" sz="1600"/>
              <a:t>. Menschen das</a:t>
            </a:r>
          </a:p>
          <a:p>
            <a:r>
              <a:rPr lang="de-DE" altLang="de-DE" sz="1600"/>
              <a:t>   Internet.</a:t>
            </a:r>
          </a:p>
        </p:txBody>
      </p:sp>
      <p:sp>
        <p:nvSpPr>
          <p:cNvPr id="15363" name="Line 6"/>
          <p:cNvSpPr>
            <a:spLocks noChangeShapeType="1"/>
          </p:cNvSpPr>
          <p:nvPr/>
        </p:nvSpPr>
        <p:spPr bwMode="auto">
          <a:xfrm>
            <a:off x="3375025" y="59483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4140200" y="46704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924300" y="5778500"/>
            <a:ext cx="4910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/>
              <a:t>66 Prozent</a:t>
            </a:r>
            <a:r>
              <a:rPr lang="de-DE" altLang="de-DE" sz="1600"/>
              <a:t> der Deutschen </a:t>
            </a:r>
            <a:r>
              <a:rPr lang="de-DE" altLang="de-DE" sz="1600" b="1"/>
              <a:t>kaufen</a:t>
            </a:r>
            <a:r>
              <a:rPr lang="de-DE" altLang="de-DE" sz="1600"/>
              <a:t> Waren und</a:t>
            </a:r>
          </a:p>
          <a:p>
            <a:r>
              <a:rPr lang="de-DE" altLang="de-DE" sz="1600"/>
              <a:t>   Dienstleistungen über das </a:t>
            </a:r>
            <a:r>
              <a:rPr lang="de-DE" altLang="de-DE" sz="1600" b="1"/>
              <a:t>Internet</a:t>
            </a:r>
            <a:r>
              <a:rPr lang="de-DE" altLang="de-DE" sz="1600"/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4714875" y="4403725"/>
            <a:ext cx="410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/>
              <a:t>27</a:t>
            </a:r>
            <a:r>
              <a:rPr lang="de-DE" altLang="de-DE" sz="1600"/>
              <a:t> </a:t>
            </a:r>
            <a:r>
              <a:rPr lang="de-DE" altLang="de-DE" sz="1600" b="1"/>
              <a:t>Prozent</a:t>
            </a:r>
            <a:r>
              <a:rPr lang="de-DE" altLang="de-DE" sz="1600"/>
              <a:t> der Deutschen nutzten ihr</a:t>
            </a:r>
          </a:p>
          <a:p>
            <a:r>
              <a:rPr lang="de-DE" altLang="de-DE" sz="1600"/>
              <a:t>     S</a:t>
            </a:r>
            <a:r>
              <a:rPr lang="de-DE" altLang="de-DE" sz="1600" b="1"/>
              <a:t>martphone</a:t>
            </a:r>
            <a:r>
              <a:rPr lang="de-DE" altLang="de-DE" sz="1600"/>
              <a:t> zum </a:t>
            </a:r>
            <a:r>
              <a:rPr lang="de-DE" altLang="de-DE" sz="1600" b="1"/>
              <a:t>einkaufen</a:t>
            </a:r>
            <a:r>
              <a:rPr lang="de-DE" altLang="de-DE" sz="1600"/>
              <a:t> </a:t>
            </a:r>
          </a:p>
        </p:txBody>
      </p:sp>
      <p:sp>
        <p:nvSpPr>
          <p:cNvPr id="16387" name="Line 11"/>
          <p:cNvSpPr>
            <a:spLocks noChangeShapeType="1"/>
          </p:cNvSpPr>
          <p:nvPr/>
        </p:nvSpPr>
        <p:spPr bwMode="auto">
          <a:xfrm>
            <a:off x="4173538" y="45672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88" name="Line 13"/>
          <p:cNvSpPr>
            <a:spLocks noChangeShapeType="1"/>
          </p:cNvSpPr>
          <p:nvPr/>
        </p:nvSpPr>
        <p:spPr bwMode="auto">
          <a:xfrm>
            <a:off x="2987675" y="598805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3471863" y="5794375"/>
            <a:ext cx="443071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600"/>
              <a:t>von September bis November 2020 </a:t>
            </a:r>
            <a:r>
              <a:rPr lang="de-DE" altLang="de-DE" sz="1600" b="1"/>
              <a:t>bezahlten </a:t>
            </a:r>
          </a:p>
          <a:p>
            <a:r>
              <a:rPr lang="de-DE" altLang="de-DE" sz="1600" b="1"/>
              <a:t>    79 Prozent</a:t>
            </a:r>
            <a:r>
              <a:rPr lang="de-DE" altLang="de-DE" sz="1600"/>
              <a:t> der Deutschen</a:t>
            </a:r>
            <a:r>
              <a:rPr lang="de-DE" altLang="de-DE" sz="1600" b="1"/>
              <a:t> kontaktlos</a:t>
            </a:r>
            <a:r>
              <a:rPr lang="de-DE" altLang="de-DE"/>
              <a:t> 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826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Die Finanzen auf einen Blick</a:t>
            </a:r>
          </a:p>
        </p:txBody>
      </p:sp>
      <p:sp>
        <p:nvSpPr>
          <p:cNvPr id="8196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284663" y="3494088"/>
            <a:ext cx="4710112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Mit den klar strukturierten Dashboards behalten Sie immer </a:t>
            </a:r>
            <a:r>
              <a:rPr lang="de-DE" altLang="de-DE" sz="1400" b="1">
                <a:latin typeface="Times New Roman" panose="02020603050405020304" pitchFamily="18" charset="0"/>
              </a:rPr>
              <a:t>alles im Blick</a:t>
            </a:r>
            <a:r>
              <a:rPr lang="de-DE" altLang="de-DE" sz="1400">
                <a:latin typeface="Times New Roman" panose="02020603050405020304" pitchFamily="18" charset="0"/>
              </a:rPr>
              <a:t> und wissen, wie Sie </a:t>
            </a:r>
            <a:r>
              <a:rPr lang="de-DE" altLang="de-DE" sz="1400" b="1">
                <a:latin typeface="Times New Roman" panose="02020603050405020304" pitchFamily="18" charset="0"/>
              </a:rPr>
              <a:t>finanziell dastehen</a:t>
            </a:r>
            <a:r>
              <a:rPr lang="de-DE" altLang="de-DE" sz="1400">
                <a:latin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916113"/>
            <a:ext cx="4789487" cy="10668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>
                <a:latin typeface="Times New Roman" panose="02020603050405020304" pitchFamily="18" charset="0"/>
              </a:rPr>
              <a:t>Sie wollen </a:t>
            </a:r>
            <a:r>
              <a:rPr lang="de-DE" altLang="de-DE" b="1">
                <a:latin typeface="Times New Roman" panose="02020603050405020304" pitchFamily="18" charset="0"/>
              </a:rPr>
              <a:t>immer</a:t>
            </a:r>
            <a:r>
              <a:rPr lang="de-DE" altLang="de-DE">
                <a:latin typeface="Times New Roman" panose="02020603050405020304" pitchFamily="18" charset="0"/>
              </a:rPr>
              <a:t> den Überblick haben über die </a:t>
            </a:r>
            <a:r>
              <a:rPr lang="de-DE" altLang="de-DE" b="1">
                <a:latin typeface="Times New Roman" panose="02020603050405020304" pitchFamily="18" charset="0"/>
              </a:rPr>
              <a:t>aktuelle Finanzlage</a:t>
            </a:r>
            <a:r>
              <a:rPr lang="de-DE" altLang="de-DE">
                <a:latin typeface="Times New Roman" panose="02020603050405020304" pitchFamily="18" charset="0"/>
              </a:rPr>
              <a:t> Ihres </a:t>
            </a:r>
            <a:r>
              <a:rPr lang="de-DE" altLang="de-DE" b="1">
                <a:latin typeface="Times New Roman" panose="02020603050405020304" pitchFamily="18" charset="0"/>
              </a:rPr>
              <a:t>Kassiersystems</a:t>
            </a:r>
            <a:r>
              <a:rPr lang="de-DE" altLang="de-DE">
                <a:latin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de-DE" altLang="de-DE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9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427538" y="2979738"/>
            <a:ext cx="1223962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Kein Problem!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  <p:sp>
        <p:nvSpPr>
          <p:cNvPr id="8200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908175" y="5222875"/>
            <a:ext cx="5400675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Verschiedene </a:t>
            </a:r>
            <a:r>
              <a:rPr lang="de-DE" altLang="de-DE" sz="1400" b="1">
                <a:latin typeface="Times New Roman" panose="02020603050405020304" pitchFamily="18" charset="0"/>
              </a:rPr>
              <a:t>Auswertungsmöglichkeiten</a:t>
            </a:r>
            <a:r>
              <a:rPr lang="de-DE" altLang="de-DE" sz="1400">
                <a:latin typeface="Times New Roman" panose="02020603050405020304" pitchFamily="18" charset="0"/>
              </a:rPr>
              <a:t>, Reports und Übersichten</a:t>
            </a:r>
            <a:r>
              <a:rPr lang="de-DE" altLang="de-DE" sz="1400" b="1">
                <a:latin typeface="Times New Roman" panose="02020603050405020304" pitchFamily="18" charset="0"/>
              </a:rPr>
              <a:t> </a:t>
            </a: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für </a:t>
            </a:r>
            <a:r>
              <a:rPr lang="de-DE" altLang="de-DE" sz="1400" b="1">
                <a:latin typeface="Times New Roman" panose="02020603050405020304" pitchFamily="18" charset="0"/>
              </a:rPr>
              <a:t>Sie</a:t>
            </a:r>
            <a:r>
              <a:rPr lang="de-DE" altLang="de-DE" sz="1400">
                <a:latin typeface="Times New Roman" panose="02020603050405020304" pitchFamily="18" charset="0"/>
              </a:rPr>
              <a:t>, die </a:t>
            </a:r>
            <a:r>
              <a:rPr lang="de-DE" altLang="de-DE" sz="1400" b="1">
                <a:latin typeface="Times New Roman" panose="02020603050405020304" pitchFamily="18" charset="0"/>
              </a:rPr>
              <a:t>Buchhaltung </a:t>
            </a:r>
            <a:r>
              <a:rPr lang="de-DE" altLang="de-DE" sz="1400">
                <a:latin typeface="Times New Roman" panose="02020603050405020304" pitchFamily="18" charset="0"/>
              </a:rPr>
              <a:t>oder den</a:t>
            </a:r>
            <a:r>
              <a:rPr lang="de-DE" altLang="de-DE" sz="1400" b="1">
                <a:latin typeface="Times New Roman" panose="02020603050405020304" pitchFamily="18" charset="0"/>
              </a:rPr>
              <a:t> Steuerberater</a:t>
            </a:r>
            <a:r>
              <a:rPr lang="de-DE" altLang="de-DE" sz="1400">
                <a:latin typeface="Times New Roman" panose="02020603050405020304" pitchFamily="18" charset="0"/>
              </a:rPr>
              <a:t>.</a:t>
            </a:r>
            <a:r>
              <a:rPr lang="de-DE" altLang="de-DE" sz="1400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8201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125663" y="4713288"/>
            <a:ext cx="1511300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einfacher geht es nicht!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9" grpId="0" animBg="1"/>
      <p:bldP spid="8199" grpId="1" animBg="1"/>
      <p:bldP spid="8200" grpId="0" animBg="1"/>
      <p:bldP spid="8201" grpId="0" animBg="1"/>
      <p:bldP spid="820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670300" y="4165600"/>
            <a:ext cx="4789488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Einfach </a:t>
            </a:r>
            <a:r>
              <a:rPr lang="de-DE" altLang="de-DE" sz="1400" b="1">
                <a:latin typeface="Times New Roman" panose="02020603050405020304" pitchFamily="18" charset="0"/>
              </a:rPr>
              <a:t>Smartphone</a:t>
            </a:r>
            <a:r>
              <a:rPr lang="de-DE" altLang="de-DE" sz="1400">
                <a:latin typeface="Times New Roman" panose="02020603050405020304" pitchFamily="18" charset="0"/>
              </a:rPr>
              <a:t> raus und das Kassiersystem </a:t>
            </a:r>
            <a:r>
              <a:rPr lang="de-DE" altLang="de-DE" sz="1400" b="1">
                <a:latin typeface="Times New Roman" panose="02020603050405020304" pitchFamily="18" charset="0"/>
              </a:rPr>
              <a:t>steuern</a:t>
            </a:r>
            <a:r>
              <a:rPr lang="de-DE" altLang="de-DE" sz="1400">
                <a:latin typeface="Times New Roman" panose="02020603050405020304" pitchFamily="18" charset="0"/>
              </a:rPr>
              <a:t>. Bargeld oder Portemonnaie vergessen? </a:t>
            </a:r>
          </a:p>
          <a:p>
            <a:pPr algn="ctr">
              <a:defRPr/>
            </a:pPr>
            <a:r>
              <a:rPr lang="de-DE" altLang="de-DE" sz="1400" b="1">
                <a:latin typeface="Times New Roman" panose="02020603050405020304" pitchFamily="18" charset="0"/>
              </a:rPr>
              <a:t>Überhaupt kein Problem</a:t>
            </a:r>
            <a:r>
              <a:rPr lang="de-DE" altLang="de-DE" sz="1400">
                <a:latin typeface="Times New Roman" panose="02020603050405020304" pitchFamily="18" charset="0"/>
              </a:rPr>
              <a:t>.</a:t>
            </a:r>
            <a:r>
              <a:rPr lang="de-DE" altLang="de-DE" sz="1400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9223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5616575" cy="10668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>
                <a:latin typeface="Times New Roman" panose="02020603050405020304" pitchFamily="18" charset="0"/>
              </a:rPr>
              <a:t>Seien Sie führend beim Eintritt in die Ära der digitalen Dienstleitungen und erweitern Sie ihre Serviceangebote.</a:t>
            </a:r>
          </a:p>
          <a:p>
            <a:pPr algn="ctr">
              <a:defRPr/>
            </a:pPr>
            <a:r>
              <a:rPr lang="de-DE" altLang="de-DE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4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298950" y="3500438"/>
            <a:ext cx="1800225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mit mobiler Bedienung </a:t>
            </a: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und Zahlung</a:t>
            </a:r>
          </a:p>
          <a:p>
            <a:pPr algn="ctr">
              <a:defRPr/>
            </a:pPr>
            <a:endParaRPr lang="de-DE" altLang="de-DE" sz="1000" b="1">
              <a:latin typeface="Arial" panose="020B0604020202020204" pitchFamily="34" charset="0"/>
            </a:endParaRPr>
          </a:p>
        </p:txBody>
      </p:sp>
      <p:sp>
        <p:nvSpPr>
          <p:cNvPr id="18437" name="Rectangle 13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686800" cy="7826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Ganz normal: Mobiles Bezahlen</a:t>
            </a:r>
          </a:p>
        </p:txBody>
      </p:sp>
      <p:sp>
        <p:nvSpPr>
          <p:cNvPr id="9230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5386388"/>
            <a:ext cx="5400675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Einfach </a:t>
            </a:r>
            <a:r>
              <a:rPr lang="de-DE" altLang="de-DE" sz="1400" b="1">
                <a:latin typeface="Times New Roman" panose="02020603050405020304" pitchFamily="18" charset="0"/>
              </a:rPr>
              <a:t>wie gewohnt</a:t>
            </a:r>
            <a:r>
              <a:rPr lang="de-DE" altLang="de-DE" sz="1400">
                <a:latin typeface="Times New Roman" panose="02020603050405020304" pitchFamily="18" charset="0"/>
              </a:rPr>
              <a:t> mit </a:t>
            </a:r>
            <a:r>
              <a:rPr lang="de-DE" altLang="de-DE" sz="1400" b="1">
                <a:latin typeface="Times New Roman" panose="02020603050405020304" pitchFamily="18" charset="0"/>
              </a:rPr>
              <a:t>Bargeld</a:t>
            </a:r>
            <a:r>
              <a:rPr lang="de-DE" altLang="de-DE" sz="1400">
                <a:latin typeface="Times New Roman" panose="02020603050405020304" pitchFamily="18" charset="0"/>
              </a:rPr>
              <a:t> bezahlen.</a:t>
            </a:r>
            <a:r>
              <a:rPr lang="de-DE" altLang="de-DE" sz="1400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9231" name="Text Box 1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5800" y="4868863"/>
            <a:ext cx="1511300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Kein Smartphone!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4" grpId="1" animBg="1"/>
      <p:bldP spid="9230" grpId="0" animBg="1"/>
      <p:bldP spid="9231" grpId="0" animBg="1"/>
      <p:bldP spid="92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246563" y="4165600"/>
            <a:ext cx="4789487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mal </a:t>
            </a:r>
            <a:r>
              <a:rPr lang="de-DE" altLang="de-DE" sz="1400" b="1">
                <a:latin typeface="Times New Roman" panose="02020603050405020304" pitchFamily="18" charset="0"/>
              </a:rPr>
              <a:t>30 Cent</a:t>
            </a:r>
            <a:r>
              <a:rPr lang="de-DE" altLang="de-DE" sz="1400">
                <a:latin typeface="Times New Roman" panose="02020603050405020304" pitchFamily="18" charset="0"/>
              </a:rPr>
              <a:t>, mal </a:t>
            </a:r>
            <a:r>
              <a:rPr lang="de-DE" altLang="de-DE" sz="1400" b="1">
                <a:latin typeface="Times New Roman" panose="02020603050405020304" pitchFamily="18" charset="0"/>
              </a:rPr>
              <a:t>50 Cent</a:t>
            </a:r>
            <a:r>
              <a:rPr lang="de-DE" altLang="de-DE" sz="1400">
                <a:latin typeface="Times New Roman" panose="02020603050405020304" pitchFamily="18" charset="0"/>
              </a:rPr>
              <a:t>, aber </a:t>
            </a: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auch </a:t>
            </a:r>
            <a:r>
              <a:rPr lang="de-DE" altLang="de-DE" sz="1400" b="1">
                <a:latin typeface="Times New Roman" panose="02020603050405020304" pitchFamily="18" charset="0"/>
              </a:rPr>
              <a:t>1,00 Euro </a:t>
            </a:r>
            <a:r>
              <a:rPr lang="de-DE" altLang="de-DE" sz="1400">
                <a:latin typeface="Times New Roman" panose="02020603050405020304" pitchFamily="18" charset="0"/>
              </a:rPr>
              <a:t>sind keine Seltenheit mehr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r>
              <a:rPr lang="de-DE" altLang="de-DE" sz="1400" b="1">
                <a:latin typeface="Times New Roman" panose="02020603050405020304" pitchFamily="18" charset="0"/>
              </a:rPr>
              <a:t>pro Rolle.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6389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6121400" cy="134143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>
                <a:latin typeface="Times New Roman" panose="02020603050405020304" pitchFamily="18" charset="0"/>
              </a:rPr>
              <a:t>Es kostet bei der Herstellung, beim Transport, beim Zählen, bei der Prüfung auf seine Echtheit und bei immer mehr Banken auch dann, wenn Sie ihr Münzgeld einzahlen wollen.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90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427538" y="3438525"/>
            <a:ext cx="2217737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Banken verlangen </a:t>
            </a: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immer häufiger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686800" cy="7826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Bargeld kostet</a:t>
            </a:r>
            <a:r>
              <a:rPr lang="de-DE" altLang="de-DE" smtClean="0"/>
              <a:t> </a:t>
            </a:r>
          </a:p>
        </p:txBody>
      </p:sp>
      <p:sp>
        <p:nvSpPr>
          <p:cNvPr id="16392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5386388"/>
            <a:ext cx="5400675" cy="1004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 b="1">
                <a:latin typeface="Times New Roman" panose="02020603050405020304" pitchFamily="18" charset="0"/>
              </a:rPr>
              <a:t>Bargeld</a:t>
            </a:r>
            <a:r>
              <a:rPr lang="de-DE" altLang="de-DE" sz="1400">
                <a:latin typeface="Times New Roman" panose="02020603050405020304" pitchFamily="18" charset="0"/>
              </a:rPr>
              <a:t> birgt leider einige </a:t>
            </a:r>
            <a:r>
              <a:rPr lang="de-DE" altLang="de-DE" sz="1400" b="1">
                <a:latin typeface="Times New Roman" panose="02020603050405020304" pitchFamily="18" charset="0"/>
              </a:rPr>
              <a:t>Risiken</a:t>
            </a:r>
            <a:r>
              <a:rPr lang="de-DE" altLang="de-DE" sz="1400">
                <a:latin typeface="Times New Roman" panose="02020603050405020304" pitchFamily="18" charset="0"/>
              </a:rPr>
              <a:t>, z.B. das </a:t>
            </a:r>
            <a:r>
              <a:rPr lang="de-DE" altLang="de-DE" sz="1400" b="1">
                <a:latin typeface="Times New Roman" panose="02020603050405020304" pitchFamily="18" charset="0"/>
              </a:rPr>
              <a:t>Infektions</a:t>
            </a:r>
            <a:r>
              <a:rPr lang="de-DE" altLang="de-DE" sz="1400">
                <a:latin typeface="Times New Roman" panose="02020603050405020304" pitchFamily="18" charset="0"/>
              </a:rPr>
              <a:t>-, Falschgeld-, </a:t>
            </a:r>
            <a:r>
              <a:rPr lang="de-DE" altLang="de-DE" sz="1400" b="1">
                <a:latin typeface="Times New Roman" panose="02020603050405020304" pitchFamily="18" charset="0"/>
              </a:rPr>
              <a:t>Diebstahl</a:t>
            </a:r>
            <a:r>
              <a:rPr lang="de-DE" altLang="de-DE" sz="1400">
                <a:latin typeface="Times New Roman" panose="02020603050405020304" pitchFamily="18" charset="0"/>
              </a:rPr>
              <a:t>- und Überfall- sowie das </a:t>
            </a:r>
            <a:r>
              <a:rPr lang="de-DE" altLang="de-DE" sz="1400" b="1">
                <a:latin typeface="Times New Roman" panose="02020603050405020304" pitchFamily="18" charset="0"/>
              </a:rPr>
              <a:t>Unterschlagungsrisiko</a:t>
            </a:r>
            <a:r>
              <a:rPr lang="de-DE" altLang="de-DE" sz="1400">
                <a:latin typeface="Times New Roman" panose="02020603050405020304" pitchFamily="18" charset="0"/>
              </a:rPr>
              <a:t>.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6393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5800" y="4868863"/>
            <a:ext cx="1511300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Risiko reduzieren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  <p:bldP spid="16390" grpId="1" animBg="1"/>
      <p:bldP spid="16392" grpId="0" animBg="1"/>
      <p:bldP spid="16393" grpId="0" animBg="1"/>
      <p:bldP spid="163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63938" y="3068638"/>
            <a:ext cx="5329237" cy="115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machen Sie Ihrer </a:t>
            </a:r>
            <a:r>
              <a:rPr lang="de-DE" altLang="de-DE" sz="1400" b="1">
                <a:latin typeface="Times New Roman" panose="02020603050405020304" pitchFamily="18" charset="0"/>
              </a:rPr>
              <a:t>Kassiersysteme</a:t>
            </a:r>
            <a:r>
              <a:rPr lang="de-DE" altLang="de-DE" sz="1400">
                <a:latin typeface="Times New Roman" panose="02020603050405020304" pitchFamily="18" charset="0"/>
              </a:rPr>
              <a:t> vom Internet </a:t>
            </a:r>
            <a:r>
              <a:rPr lang="de-DE" altLang="de-DE" sz="1400" b="1">
                <a:latin typeface="Times New Roman" panose="02020603050405020304" pitchFamily="18" charset="0"/>
              </a:rPr>
              <a:t>unabhängig</a:t>
            </a:r>
            <a:r>
              <a:rPr lang="de-DE" altLang="de-DE" sz="1400">
                <a:latin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Die </a:t>
            </a:r>
            <a:r>
              <a:rPr lang="de-DE" altLang="de-DE" sz="1400" b="1">
                <a:latin typeface="Times New Roman" panose="02020603050405020304" pitchFamily="18" charset="0"/>
              </a:rPr>
              <a:t>Unvorhersehbarkeit</a:t>
            </a:r>
            <a:r>
              <a:rPr lang="de-DE" altLang="de-DE" sz="1400">
                <a:latin typeface="Times New Roman" panose="02020603050405020304" pitchFamily="18" charset="0"/>
              </a:rPr>
              <a:t> des Internets und der Internet-Provider führt zu </a:t>
            </a:r>
            <a:r>
              <a:rPr lang="de-DE" altLang="de-DE" sz="1400" b="1">
                <a:latin typeface="Times New Roman" panose="02020603050405020304" pitchFamily="18" charset="0"/>
              </a:rPr>
              <a:t>keinen Umsatzeinbußen</a:t>
            </a: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0246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4752975" cy="1341438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b="1">
                <a:latin typeface="Times New Roman" panose="02020603050405020304" pitchFamily="18" charset="0"/>
              </a:rPr>
              <a:t>Wo</a:t>
            </a:r>
            <a:r>
              <a:rPr lang="de-DE" altLang="de-DE">
                <a:latin typeface="Times New Roman" panose="02020603050405020304" pitchFamily="18" charset="0"/>
              </a:rPr>
              <a:t> ist das </a:t>
            </a:r>
            <a:r>
              <a:rPr lang="de-DE" altLang="de-DE" b="1">
                <a:latin typeface="Times New Roman" panose="02020603050405020304" pitchFamily="18" charset="0"/>
              </a:rPr>
              <a:t>Kassiersystem</a:t>
            </a:r>
            <a:r>
              <a:rPr lang="de-DE" altLang="de-DE">
                <a:latin typeface="Times New Roman" panose="02020603050405020304" pitchFamily="18" charset="0"/>
              </a:rPr>
              <a:t>?</a:t>
            </a:r>
            <a:br>
              <a:rPr lang="de-DE" altLang="de-DE">
                <a:latin typeface="Times New Roman" panose="02020603050405020304" pitchFamily="18" charset="0"/>
              </a:rPr>
            </a:br>
            <a:r>
              <a:rPr lang="de-DE" altLang="de-DE" b="1">
                <a:latin typeface="Times New Roman" panose="02020603050405020304" pitchFamily="18" charset="0"/>
              </a:rPr>
              <a:t>Wer</a:t>
            </a:r>
            <a:r>
              <a:rPr lang="de-DE" altLang="de-DE">
                <a:latin typeface="Times New Roman" panose="02020603050405020304" pitchFamily="18" charset="0"/>
              </a:rPr>
              <a:t> hat das </a:t>
            </a:r>
            <a:r>
              <a:rPr lang="de-DE" altLang="de-DE" b="1">
                <a:latin typeface="Times New Roman" panose="02020603050405020304" pitchFamily="18" charset="0"/>
              </a:rPr>
              <a:t>beste</a:t>
            </a:r>
            <a:r>
              <a:rPr lang="de-DE" altLang="de-DE">
                <a:latin typeface="Times New Roman" panose="02020603050405020304" pitchFamily="18" charset="0"/>
              </a:rPr>
              <a:t> </a:t>
            </a:r>
            <a:r>
              <a:rPr lang="de-DE" altLang="de-DE" b="1">
                <a:latin typeface="Times New Roman" panose="02020603050405020304" pitchFamily="18" charset="0"/>
              </a:rPr>
              <a:t>Netz</a:t>
            </a:r>
            <a:r>
              <a:rPr lang="de-DE" altLang="de-DE">
                <a:latin typeface="Times New Roman" panose="02020603050405020304" pitchFamily="18" charset="0"/>
              </a:rPr>
              <a:t> vor Ort? </a:t>
            </a:r>
          </a:p>
          <a:p>
            <a:pPr algn="ctr">
              <a:defRPr/>
            </a:pPr>
            <a:r>
              <a:rPr lang="de-DE" altLang="de-DE" b="1">
                <a:latin typeface="Times New Roman" panose="02020603050405020304" pitchFamily="18" charset="0"/>
              </a:rPr>
              <a:t>Wie</a:t>
            </a:r>
            <a:r>
              <a:rPr lang="de-DE" altLang="de-DE">
                <a:latin typeface="Times New Roman" panose="02020603050405020304" pitchFamily="18" charset="0"/>
              </a:rPr>
              <a:t> steht es um die 5G/LTE-</a:t>
            </a:r>
            <a:r>
              <a:rPr lang="de-DE" altLang="de-DE" b="1">
                <a:latin typeface="Times New Roman" panose="02020603050405020304" pitchFamily="18" charset="0"/>
              </a:rPr>
              <a:t>Verfügbarkeit</a:t>
            </a:r>
            <a:r>
              <a:rPr lang="de-DE" altLang="de-DE">
                <a:latin typeface="Times New Roman" panose="02020603050405020304" pitchFamily="18" charset="0"/>
              </a:rPr>
              <a:t>?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795963" y="2565400"/>
            <a:ext cx="1800225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Kein Problem!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  <p:sp>
        <p:nvSpPr>
          <p:cNvPr id="10248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222375" y="5006975"/>
            <a:ext cx="4429125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Auf unsere </a:t>
            </a:r>
            <a:r>
              <a:rPr lang="de-DE" altLang="de-DE" sz="1400" b="1">
                <a:latin typeface="Times New Roman" panose="02020603050405020304" pitchFamily="18" charset="0"/>
              </a:rPr>
              <a:t>europäischen Server</a:t>
            </a:r>
            <a:r>
              <a:rPr lang="de-DE" altLang="de-DE" sz="1400">
                <a:latin typeface="Times New Roman" panose="02020603050405020304" pitchFamily="18" charset="0"/>
              </a:rPr>
              <a:t> übertragene </a:t>
            </a:r>
            <a:r>
              <a:rPr lang="de-DE" altLang="de-DE" sz="1400" b="1">
                <a:latin typeface="Times New Roman" panose="02020603050405020304" pitchFamily="18" charset="0"/>
              </a:rPr>
              <a:t>Dateien </a:t>
            </a:r>
            <a:r>
              <a:rPr lang="de-DE" altLang="de-DE" sz="1400">
                <a:latin typeface="Times New Roman" panose="02020603050405020304" pitchFamily="18" charset="0"/>
              </a:rPr>
              <a:t>gelangen nur zu den </a:t>
            </a:r>
            <a:r>
              <a:rPr lang="de-DE" altLang="de-DE" sz="1400" b="1">
                <a:latin typeface="Times New Roman" panose="02020603050405020304" pitchFamily="18" charset="0"/>
              </a:rPr>
              <a:t>Kontakten,</a:t>
            </a:r>
            <a:r>
              <a:rPr lang="de-DE" altLang="de-DE" sz="1400">
                <a:latin typeface="Times New Roman" panose="02020603050405020304" pitchFamily="18" charset="0"/>
              </a:rPr>
              <a:t> für die sie </a:t>
            </a:r>
            <a:r>
              <a:rPr lang="de-DE" altLang="de-DE" sz="1400" b="1">
                <a:latin typeface="Times New Roman" panose="02020603050405020304" pitchFamily="18" charset="0"/>
              </a:rPr>
              <a:t>bestimmt</a:t>
            </a:r>
            <a:r>
              <a:rPr lang="de-DE" altLang="de-DE" sz="1400">
                <a:latin typeface="Times New Roman" panose="02020603050405020304" pitchFamily="18" charset="0"/>
              </a:rPr>
              <a:t> sind</a:t>
            </a:r>
            <a:r>
              <a:rPr lang="de-DE" altLang="de-DE" sz="1400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0249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38275" y="4503738"/>
            <a:ext cx="1511300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End-to-End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  <p:sp>
        <p:nvSpPr>
          <p:cNvPr id="20487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782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de-DE" b="1" smtClean="0">
                <a:solidFill>
                  <a:schemeClr val="accent2"/>
                </a:solidFill>
              </a:rPr>
              <a:t>Unabhänigkeit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10247" grpId="1" animBg="1"/>
      <p:bldP spid="10248" grpId="0" animBg="1"/>
      <p:bldP spid="10249" grpId="0" animBg="1"/>
      <p:bldP spid="102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86800" cy="782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de-DE" sz="4000" b="1" smtClean="0">
                <a:solidFill>
                  <a:schemeClr val="accent2"/>
                </a:solidFill>
              </a:rPr>
              <a:t>Kassiersystem 4.0</a:t>
            </a:r>
          </a:p>
        </p:txBody>
      </p:sp>
      <p:sp>
        <p:nvSpPr>
          <p:cNvPr id="11270" name="Text Box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563938" y="3432175"/>
            <a:ext cx="5329237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eine aktive Internetverbindung und PC, Mac oder Smartphone genügen. Mit WaDry haben Sie Ihr </a:t>
            </a:r>
            <a:r>
              <a:rPr lang="de-DE" altLang="de-DE" sz="1400" b="1">
                <a:latin typeface="Times New Roman" panose="02020603050405020304" pitchFamily="18" charset="0"/>
              </a:rPr>
              <a:t>Kassiersystem</a:t>
            </a:r>
            <a:r>
              <a:rPr lang="de-DE" altLang="de-DE" sz="1400">
                <a:latin typeface="Times New Roman" panose="02020603050405020304" pitchFamily="18" charset="0"/>
              </a:rPr>
              <a:t> automatisch</a:t>
            </a:r>
            <a:r>
              <a:rPr lang="de-DE" altLang="de-DE" sz="1400" b="1">
                <a:latin typeface="Times New Roman" panose="02020603050405020304" pitchFamily="18" charset="0"/>
              </a:rPr>
              <a:t> immer dabei.</a:t>
            </a: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1271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6192838" cy="10668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>
                <a:latin typeface="Times New Roman" panose="02020603050405020304" pitchFamily="18" charset="0"/>
              </a:rPr>
              <a:t>für Windows, Apple iOS oder für Android.</a:t>
            </a:r>
          </a:p>
          <a:p>
            <a:pPr algn="ctr">
              <a:defRPr/>
            </a:pPr>
            <a:r>
              <a:rPr lang="de-DE" altLang="de-DE">
                <a:latin typeface="Times New Roman" panose="02020603050405020304" pitchFamily="18" charset="0"/>
              </a:rPr>
              <a:t>Sie und Ihre Kunden haben auch von unterwegs alles im Griff.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2" name="Text Box 8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492500" y="2759075"/>
            <a:ext cx="1800225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Keine Installation</a:t>
            </a: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kein Handbuch</a:t>
            </a:r>
          </a:p>
          <a:p>
            <a:pPr algn="ctr">
              <a:defRPr/>
            </a:pPr>
            <a:endParaRPr lang="de-DE" altLang="de-DE" sz="1000" b="1">
              <a:latin typeface="Times New Roman" panose="02020603050405020304" pitchFamily="18" charset="0"/>
            </a:endParaRPr>
          </a:p>
        </p:txBody>
      </p:sp>
      <p:sp>
        <p:nvSpPr>
          <p:cNvPr id="11273" name="Text Box 9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1188" y="5370513"/>
            <a:ext cx="4968875" cy="1004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de-DE" altLang="de-DE" sz="1400">
                <a:latin typeface="Times New Roman" panose="02020603050405020304" pitchFamily="18" charset="0"/>
              </a:rPr>
              <a:t> Ihre </a:t>
            </a:r>
            <a:r>
              <a:rPr lang="de-DE" altLang="de-DE" sz="1400" b="1">
                <a:latin typeface="Times New Roman" panose="02020603050405020304" pitchFamily="18" charset="0"/>
              </a:rPr>
              <a:t>Kunden</a:t>
            </a:r>
            <a:r>
              <a:rPr lang="de-DE" altLang="de-DE" sz="1400">
                <a:latin typeface="Times New Roman" panose="02020603050405020304" pitchFamily="18" charset="0"/>
              </a:rPr>
              <a:t> können weltweit den Frei-/Belegungsstatus abfragen und </a:t>
            </a:r>
            <a:r>
              <a:rPr lang="de-DE" altLang="de-DE" sz="1400" b="1">
                <a:latin typeface="Arial" panose="020B0604020202020204" pitchFamily="34" charset="0"/>
              </a:rPr>
              <a:t>Sie erhalten</a:t>
            </a:r>
            <a:r>
              <a:rPr lang="de-DE" altLang="de-DE" sz="1400">
                <a:latin typeface="Times New Roman" panose="02020603050405020304" pitchFamily="18" charset="0"/>
              </a:rPr>
              <a:t> </a:t>
            </a:r>
            <a:r>
              <a:rPr lang="de-DE" altLang="de-DE" sz="1400" b="1">
                <a:latin typeface="Times New Roman" panose="02020603050405020304" pitchFamily="18" charset="0"/>
              </a:rPr>
              <a:t>nützliche Feedbacks</a:t>
            </a:r>
            <a:r>
              <a:rPr lang="de-DE" altLang="de-DE" sz="1400">
                <a:latin typeface="Times New Roman" panose="02020603050405020304" pitchFamily="18" charset="0"/>
              </a:rPr>
              <a:t> zu Ihren Anlagen.</a:t>
            </a:r>
            <a:r>
              <a:rPr lang="de-DE" altLang="de-DE">
                <a:latin typeface="Arial" panose="020B0604020202020204" pitchFamily="34" charset="0"/>
              </a:rPr>
              <a:t> </a:t>
            </a:r>
            <a:endParaRPr lang="de-DE" altLang="de-DE" sz="140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1274" name="Text 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750" y="4867275"/>
            <a:ext cx="1511300" cy="549275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de-DE" altLang="de-DE" sz="1000" b="1">
                <a:latin typeface="Times New Roman" panose="02020603050405020304" pitchFamily="18" charset="0"/>
              </a:rPr>
              <a:t>Smart Wash</a:t>
            </a:r>
            <a:r>
              <a:rPr lang="de-DE" altLang="de-DE" sz="100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de-DE" altLang="de-DE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2" grpId="0" animBg="1"/>
      <p:bldP spid="11272" grpId="1" animBg="1"/>
      <p:bldP spid="11273" grpId="0" animBg="1"/>
      <p:bldP spid="11274" grpId="0" animBg="1"/>
      <p:bldP spid="11274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Lucida Sans Unicode</vt:lpstr>
      <vt:lpstr>Standarddesign</vt:lpstr>
      <vt:lpstr>WaDry</vt:lpstr>
      <vt:lpstr>Folie 2</vt:lpstr>
      <vt:lpstr>Folie 3</vt:lpstr>
      <vt:lpstr>Folie 4</vt:lpstr>
      <vt:lpstr>Die Finanzen auf einen Blick</vt:lpstr>
      <vt:lpstr>Ganz normal: Mobiles Bezahlen</vt:lpstr>
      <vt:lpstr>Bargeld kostet </vt:lpstr>
      <vt:lpstr>Unabhänigkeit</vt:lpstr>
      <vt:lpstr>Kassiersystem 4.0</vt:lpstr>
      <vt:lpstr>Das Herzstück … </vt:lpstr>
      <vt:lpstr>… von überall aus</vt:lpstr>
      <vt:lpstr>Folie 12</vt:lpstr>
      <vt:lpstr>Vielen Dank</vt:lpstr>
    </vt:vector>
  </TitlesOfParts>
  <Company>VOGA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</dc:creator>
  <cp:lastModifiedBy>tw</cp:lastModifiedBy>
  <cp:revision>68</cp:revision>
  <dcterms:created xsi:type="dcterms:W3CDTF">2021-05-21T08:59:37Z</dcterms:created>
  <dcterms:modified xsi:type="dcterms:W3CDTF">2021-06-01T15:09:26Z</dcterms:modified>
</cp:coreProperties>
</file>